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ora"/>
      <p:regular r:id="rId22"/>
      <p:bold r:id="rId23"/>
      <p:italic r:id="rId24"/>
      <p:boldItalic r:id="rId25"/>
    </p:embeddedFont>
    <p:embeddedFont>
      <p:font typeface="Open Sans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gQfV1m+YyaYU6ixOFk8mpkCiS6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ora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ora-italic.fntdata"/><Relationship Id="rId23" Type="http://schemas.openxmlformats.org/officeDocument/2006/relationships/font" Target="fonts/Lor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Light-regular.fntdata"/><Relationship Id="rId25" Type="http://schemas.openxmlformats.org/officeDocument/2006/relationships/font" Target="fonts/Lora-boldItalic.fntdata"/><Relationship Id="rId28" Type="http://schemas.openxmlformats.org/officeDocument/2006/relationships/font" Target="fonts/OpenSansLight-italic.fntdata"/><Relationship Id="rId27" Type="http://schemas.openxmlformats.org/officeDocument/2006/relationships/font" Target="fonts/OpenSans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22"/>
          <p:cNvSpPr txBox="1"/>
          <p:nvPr>
            <p:ph type="title"/>
          </p:nvPr>
        </p:nvSpPr>
        <p:spPr>
          <a:xfrm>
            <a:off x="266702" y="595746"/>
            <a:ext cx="10328728" cy="807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  <a:defRPr b="1" sz="2800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/>
          <p:nvPr/>
        </p:nvSpPr>
        <p:spPr>
          <a:xfrm>
            <a:off x="266701" y="544513"/>
            <a:ext cx="2047611" cy="51233"/>
          </a:xfrm>
          <a:prstGeom prst="rect">
            <a:avLst/>
          </a:prstGeom>
          <a:solidFill>
            <a:srgbClr val="C055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295275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/>
          <p:nvPr/>
        </p:nvSpPr>
        <p:spPr>
          <a:xfrm flipH="1">
            <a:off x="6073707" y="-1"/>
            <a:ext cx="122377" cy="6858001"/>
          </a:xfrm>
          <a:prstGeom prst="rect">
            <a:avLst/>
          </a:prstGeom>
          <a:solidFill>
            <a:srgbClr val="00A4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60737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8"/>
          <p:cNvSpPr txBox="1"/>
          <p:nvPr/>
        </p:nvSpPr>
        <p:spPr>
          <a:xfrm>
            <a:off x="7014834" y="2766217"/>
            <a:ext cx="463402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Click to edit Master title style</a:t>
            </a:r>
            <a:endParaRPr b="1" i="0" sz="3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253537" y="72937"/>
            <a:ext cx="938463" cy="53199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15.jpg"/><Relationship Id="rId5" Type="http://schemas.openxmlformats.org/officeDocument/2006/relationships/image" Target="../media/image19.png"/><Relationship Id="rId6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15.jpg"/><Relationship Id="rId5" Type="http://schemas.openxmlformats.org/officeDocument/2006/relationships/image" Target="../media/image19.png"/><Relationship Id="rId6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Relationship Id="rId5" Type="http://schemas.openxmlformats.org/officeDocument/2006/relationships/image" Target="../media/image21.jpg"/><Relationship Id="rId6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Relationship Id="rId5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4F6A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icroscope&#10;&#10;AI-generated content may be incorrect." id="82" name="Google Shape;8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00" y="-185132"/>
            <a:ext cx="12513854" cy="834715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/>
          <p:nvPr/>
        </p:nvSpPr>
        <p:spPr>
          <a:xfrm>
            <a:off x="-5900" y="2015455"/>
            <a:ext cx="12197899" cy="2568822"/>
          </a:xfrm>
          <a:prstGeom prst="rect">
            <a:avLst/>
          </a:prstGeom>
          <a:solidFill>
            <a:srgbClr val="8D4FE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5815658" y="3589708"/>
            <a:ext cx="2256132" cy="50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August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for a company&#10;&#10;AI-generated content may be incorrect." id="85" name="Google Shape;85;p1"/>
          <p:cNvPicPr preferRelativeResize="0"/>
          <p:nvPr/>
        </p:nvPicPr>
        <p:blipFill rotWithShape="1">
          <a:blip r:embed="rId4">
            <a:alphaModFix/>
          </a:blip>
          <a:srcRect b="17205" l="0" r="0" t="8239"/>
          <a:stretch/>
        </p:blipFill>
        <p:spPr>
          <a:xfrm>
            <a:off x="5600700" y="2015455"/>
            <a:ext cx="6591299" cy="25138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8071790" y="4190795"/>
            <a:ext cx="37497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UTOPIA FOR RESEARCHERS</a:t>
            </a:r>
            <a:endParaRPr/>
          </a:p>
        </p:txBody>
      </p:sp>
      <p:pic>
        <p:nvPicPr>
          <p:cNvPr descr="A logo for a company&#10;&#10;AI-generated content may be incorrect." id="87" name="Google Shape;87;p1"/>
          <p:cNvPicPr preferRelativeResize="0"/>
          <p:nvPr/>
        </p:nvPicPr>
        <p:blipFill rotWithShape="1">
          <a:blip r:embed="rId4">
            <a:alphaModFix/>
          </a:blip>
          <a:srcRect b="25081" l="5255" r="67305" t="16284"/>
          <a:stretch/>
        </p:blipFill>
        <p:spPr>
          <a:xfrm>
            <a:off x="5284745" y="2015455"/>
            <a:ext cx="2403485" cy="2513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266702" y="595746"/>
            <a:ext cx="103287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4F6A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rgbClr val="074F6A"/>
                </a:solidFill>
                <a:latin typeface="Montserrat"/>
                <a:ea typeface="Montserrat"/>
                <a:cs typeface="Montserrat"/>
                <a:sym typeface="Montserrat"/>
              </a:rPr>
              <a:t>Nano-FACS Files</a:t>
            </a: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 rotWithShape="1">
          <a:blip r:embed="rId3">
            <a:alphaModFix/>
          </a:blip>
          <a:srcRect b="11192" l="27664" r="32608" t="23881"/>
          <a:stretch/>
        </p:blipFill>
        <p:spPr>
          <a:xfrm>
            <a:off x="370507" y="1958309"/>
            <a:ext cx="4072905" cy="325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 rotWithShape="1">
          <a:blip r:embed="rId4">
            <a:alphaModFix/>
          </a:blip>
          <a:srcRect b="10374" l="29539" r="31245" t="25624"/>
          <a:stretch/>
        </p:blipFill>
        <p:spPr>
          <a:xfrm>
            <a:off x="4443412" y="1958309"/>
            <a:ext cx="4078518" cy="325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 rotWithShape="1">
          <a:blip r:embed="rId5">
            <a:alphaModFix/>
          </a:blip>
          <a:srcRect b="10268" l="30638" r="32377" t="31355"/>
          <a:stretch/>
        </p:blipFill>
        <p:spPr>
          <a:xfrm>
            <a:off x="8516316" y="1958308"/>
            <a:ext cx="3295591" cy="32511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40"/>
          <p:cNvCxnSpPr/>
          <p:nvPr/>
        </p:nvCxnSpPr>
        <p:spPr>
          <a:xfrm>
            <a:off x="1471271" y="5579767"/>
            <a:ext cx="649357" cy="0"/>
          </a:xfrm>
          <a:prstGeom prst="straightConnector1">
            <a:avLst/>
          </a:prstGeom>
          <a:noFill/>
          <a:ln cap="flat" cmpd="sng" w="69850">
            <a:solidFill>
              <a:srgbClr val="7684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40"/>
          <p:cNvCxnSpPr/>
          <p:nvPr/>
        </p:nvCxnSpPr>
        <p:spPr>
          <a:xfrm>
            <a:off x="4449602" y="5580903"/>
            <a:ext cx="649357" cy="0"/>
          </a:xfrm>
          <a:prstGeom prst="straightConnector1">
            <a:avLst/>
          </a:prstGeom>
          <a:noFill/>
          <a:ln cap="flat" cmpd="sng" w="698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40"/>
          <p:cNvCxnSpPr/>
          <p:nvPr/>
        </p:nvCxnSpPr>
        <p:spPr>
          <a:xfrm>
            <a:off x="8525214" y="5579767"/>
            <a:ext cx="649357" cy="0"/>
          </a:xfrm>
          <a:prstGeom prst="straightConnector1">
            <a:avLst/>
          </a:prstGeom>
          <a:noFill/>
          <a:ln cap="flat" cmpd="sng" w="69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40"/>
          <p:cNvSpPr txBox="1"/>
          <p:nvPr/>
        </p:nvSpPr>
        <p:spPr>
          <a:xfrm>
            <a:off x="2120628" y="5395101"/>
            <a:ext cx="1834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Only Exosomes</a:t>
            </a:r>
            <a:endParaRPr/>
          </a:p>
        </p:txBody>
      </p:sp>
      <p:sp>
        <p:nvSpPr>
          <p:cNvPr id="239" name="Google Shape;239;p40"/>
          <p:cNvSpPr txBox="1"/>
          <p:nvPr/>
        </p:nvSpPr>
        <p:spPr>
          <a:xfrm>
            <a:off x="5303611" y="5395101"/>
            <a:ext cx="2683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Exosomes with Peptide</a:t>
            </a:r>
            <a:endParaRPr/>
          </a:p>
        </p:txBody>
      </p:sp>
      <p:sp>
        <p:nvSpPr>
          <p:cNvPr id="240" name="Google Shape;240;p40"/>
          <p:cNvSpPr txBox="1"/>
          <p:nvPr/>
        </p:nvSpPr>
        <p:spPr>
          <a:xfrm>
            <a:off x="9174571" y="5395101"/>
            <a:ext cx="15712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Only Peptide</a:t>
            </a:r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1451153" y="1588976"/>
            <a:ext cx="23439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Negative Control Peptide</a:t>
            </a:r>
            <a:endParaRPr/>
          </a:p>
        </p:txBody>
      </p:sp>
      <p:sp>
        <p:nvSpPr>
          <p:cNvPr id="242" name="Google Shape;242;p40"/>
          <p:cNvSpPr txBox="1"/>
          <p:nvPr/>
        </p:nvSpPr>
        <p:spPr>
          <a:xfrm>
            <a:off x="5778100" y="1606107"/>
            <a:ext cx="22765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Positive Control Peptide</a:t>
            </a:r>
            <a:endParaRPr/>
          </a:p>
        </p:txBody>
      </p:sp>
      <p:sp>
        <p:nvSpPr>
          <p:cNvPr id="243" name="Google Shape;243;p40"/>
          <p:cNvSpPr txBox="1"/>
          <p:nvPr/>
        </p:nvSpPr>
        <p:spPr>
          <a:xfrm>
            <a:off x="9422168" y="1588974"/>
            <a:ext cx="1524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Peptide - UR 29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dna test&#10;&#10;Description automatically generated" id="249" name="Google Shape;249;p41"/>
          <p:cNvPicPr preferRelativeResize="0"/>
          <p:nvPr/>
        </p:nvPicPr>
        <p:blipFill rotWithShape="1">
          <a:blip r:embed="rId3">
            <a:alphaModFix/>
          </a:blip>
          <a:srcRect b="35225" l="62525" r="15514" t="45129"/>
          <a:stretch/>
        </p:blipFill>
        <p:spPr>
          <a:xfrm>
            <a:off x="266702" y="2501884"/>
            <a:ext cx="1079497" cy="18542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test tube&#10;&#10;Description automatically generated" id="250" name="Google Shape;250;p41"/>
          <p:cNvPicPr preferRelativeResize="0"/>
          <p:nvPr/>
        </p:nvPicPr>
        <p:blipFill rotWithShape="1">
          <a:blip r:embed="rId4">
            <a:alphaModFix/>
          </a:blip>
          <a:srcRect b="31896" l="60091" r="32345" t="51872"/>
          <a:stretch/>
        </p:blipFill>
        <p:spPr>
          <a:xfrm>
            <a:off x="1647154" y="2501885"/>
            <a:ext cx="1079497" cy="18542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rectangular object&#10;&#10;Description automatically generated" id="251" name="Google Shape;251;p41"/>
          <p:cNvPicPr preferRelativeResize="0"/>
          <p:nvPr/>
        </p:nvPicPr>
        <p:blipFill rotWithShape="1">
          <a:blip r:embed="rId5">
            <a:alphaModFix/>
          </a:blip>
          <a:srcRect b="56093" l="45428" r="47205" t="32011"/>
          <a:stretch/>
        </p:blipFill>
        <p:spPr>
          <a:xfrm>
            <a:off x="3027606" y="2501886"/>
            <a:ext cx="1435713" cy="18542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test tube&#10;&#10;Description automatically generated" id="252" name="Google Shape;252;p41"/>
          <p:cNvPicPr preferRelativeResize="0"/>
          <p:nvPr/>
        </p:nvPicPr>
        <p:blipFill rotWithShape="1">
          <a:blip r:embed="rId6">
            <a:alphaModFix/>
          </a:blip>
          <a:srcRect b="42318" l="59774" r="31641" t="45325"/>
          <a:stretch/>
        </p:blipFill>
        <p:spPr>
          <a:xfrm>
            <a:off x="4642182" y="2505431"/>
            <a:ext cx="1640788" cy="18542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p41"/>
          <p:cNvSpPr txBox="1"/>
          <p:nvPr/>
        </p:nvSpPr>
        <p:spPr>
          <a:xfrm>
            <a:off x="380674" y="4413978"/>
            <a:ext cx="10667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CD 9</a:t>
            </a:r>
            <a:endParaRPr/>
          </a:p>
        </p:txBody>
      </p:sp>
      <p:sp>
        <p:nvSpPr>
          <p:cNvPr id="254" name="Google Shape;254;p41"/>
          <p:cNvSpPr txBox="1"/>
          <p:nvPr/>
        </p:nvSpPr>
        <p:spPr>
          <a:xfrm>
            <a:off x="1865272" y="4413979"/>
            <a:ext cx="11623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CD 63</a:t>
            </a:r>
            <a:endParaRPr/>
          </a:p>
        </p:txBody>
      </p:sp>
      <p:sp>
        <p:nvSpPr>
          <p:cNvPr id="255" name="Google Shape;255;p41"/>
          <p:cNvSpPr txBox="1"/>
          <p:nvPr/>
        </p:nvSpPr>
        <p:spPr>
          <a:xfrm>
            <a:off x="3445456" y="4413979"/>
            <a:ext cx="14187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HSP70</a:t>
            </a:r>
            <a:endParaRPr/>
          </a:p>
        </p:txBody>
      </p:sp>
      <p:sp>
        <p:nvSpPr>
          <p:cNvPr id="256" name="Google Shape;256;p41"/>
          <p:cNvSpPr txBox="1"/>
          <p:nvPr/>
        </p:nvSpPr>
        <p:spPr>
          <a:xfrm>
            <a:off x="4864212" y="4413979"/>
            <a:ext cx="1418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CD  81</a:t>
            </a:r>
            <a:endParaRPr/>
          </a:p>
        </p:txBody>
      </p:sp>
      <p:sp>
        <p:nvSpPr>
          <p:cNvPr id="257" name="Google Shape;257;p41"/>
          <p:cNvSpPr txBox="1"/>
          <p:nvPr>
            <p:ph type="title"/>
          </p:nvPr>
        </p:nvSpPr>
        <p:spPr>
          <a:xfrm>
            <a:off x="266702" y="595746"/>
            <a:ext cx="3365019" cy="807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</a:pPr>
            <a:r>
              <a:rPr lang="en-US"/>
              <a:t>Western blot</a:t>
            </a: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7410092" y="816671"/>
            <a:ext cx="4411692" cy="807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Full Blot to be added</a:t>
            </a:r>
            <a:endParaRPr/>
          </a:p>
        </p:txBody>
      </p:sp>
      <p:sp>
        <p:nvSpPr>
          <p:cNvPr id="259" name="Google Shape;259;p41"/>
          <p:cNvSpPr/>
          <p:nvPr/>
        </p:nvSpPr>
        <p:spPr>
          <a:xfrm>
            <a:off x="6254020" y="1403267"/>
            <a:ext cx="5671278" cy="374099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dna test&#10;&#10;Description automatically generated" id="265" name="Google Shape;265;p42"/>
          <p:cNvPicPr preferRelativeResize="0"/>
          <p:nvPr/>
        </p:nvPicPr>
        <p:blipFill rotWithShape="1">
          <a:blip r:embed="rId3">
            <a:alphaModFix/>
          </a:blip>
          <a:srcRect b="35225" l="62525" r="15514" t="45129"/>
          <a:stretch/>
        </p:blipFill>
        <p:spPr>
          <a:xfrm>
            <a:off x="266702" y="2501884"/>
            <a:ext cx="1079497" cy="18542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test tube&#10;&#10;Description automatically generated" id="266" name="Google Shape;266;p42"/>
          <p:cNvPicPr preferRelativeResize="0"/>
          <p:nvPr/>
        </p:nvPicPr>
        <p:blipFill rotWithShape="1">
          <a:blip r:embed="rId4">
            <a:alphaModFix/>
          </a:blip>
          <a:srcRect b="31896" l="60091" r="32345" t="51872"/>
          <a:stretch/>
        </p:blipFill>
        <p:spPr>
          <a:xfrm>
            <a:off x="1647154" y="2501885"/>
            <a:ext cx="1079497" cy="18542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rectangular object&#10;&#10;Description automatically generated" id="267" name="Google Shape;267;p42"/>
          <p:cNvPicPr preferRelativeResize="0"/>
          <p:nvPr/>
        </p:nvPicPr>
        <p:blipFill rotWithShape="1">
          <a:blip r:embed="rId5">
            <a:alphaModFix/>
          </a:blip>
          <a:srcRect b="56093" l="45428" r="47205" t="32011"/>
          <a:stretch/>
        </p:blipFill>
        <p:spPr>
          <a:xfrm>
            <a:off x="3027606" y="2501886"/>
            <a:ext cx="1435713" cy="18542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test tube&#10;&#10;Description automatically generated" id="268" name="Google Shape;268;p42"/>
          <p:cNvPicPr preferRelativeResize="0"/>
          <p:nvPr/>
        </p:nvPicPr>
        <p:blipFill rotWithShape="1">
          <a:blip r:embed="rId6">
            <a:alphaModFix/>
          </a:blip>
          <a:srcRect b="42318" l="59774" r="31641" t="45325"/>
          <a:stretch/>
        </p:blipFill>
        <p:spPr>
          <a:xfrm>
            <a:off x="4642182" y="2505431"/>
            <a:ext cx="1640788" cy="18542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42"/>
          <p:cNvSpPr txBox="1"/>
          <p:nvPr/>
        </p:nvSpPr>
        <p:spPr>
          <a:xfrm>
            <a:off x="380674" y="4413979"/>
            <a:ext cx="10667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CD 9 - Protein</a:t>
            </a:r>
            <a:endParaRPr/>
          </a:p>
        </p:txBody>
      </p:sp>
      <p:sp>
        <p:nvSpPr>
          <p:cNvPr id="270" name="Google Shape;270;p42"/>
          <p:cNvSpPr txBox="1"/>
          <p:nvPr/>
        </p:nvSpPr>
        <p:spPr>
          <a:xfrm>
            <a:off x="1865272" y="4413979"/>
            <a:ext cx="11623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CD 63 - Protein</a:t>
            </a:r>
            <a:endParaRPr/>
          </a:p>
        </p:txBody>
      </p:sp>
      <p:sp>
        <p:nvSpPr>
          <p:cNvPr id="271" name="Google Shape;271;p42"/>
          <p:cNvSpPr txBox="1"/>
          <p:nvPr/>
        </p:nvSpPr>
        <p:spPr>
          <a:xfrm>
            <a:off x="3445456" y="4413979"/>
            <a:ext cx="14187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HSP70</a:t>
            </a: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4864212" y="4413979"/>
            <a:ext cx="1418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CD  81</a:t>
            </a:r>
            <a:endParaRPr/>
          </a:p>
        </p:txBody>
      </p:sp>
      <p:sp>
        <p:nvSpPr>
          <p:cNvPr id="273" name="Google Shape;273;p42"/>
          <p:cNvSpPr txBox="1"/>
          <p:nvPr>
            <p:ph type="title"/>
          </p:nvPr>
        </p:nvSpPr>
        <p:spPr>
          <a:xfrm>
            <a:off x="266702" y="595746"/>
            <a:ext cx="6331322" cy="807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ct val="111111"/>
              <a:buFont typeface="Montserrat"/>
              <a:buNone/>
            </a:pPr>
            <a:r>
              <a:rPr lang="en-US"/>
              <a:t>Western blot – Analysis of Proteins</a:t>
            </a:r>
            <a:endParaRPr/>
          </a:p>
        </p:txBody>
      </p:sp>
      <p:sp>
        <p:nvSpPr>
          <p:cNvPr id="274" name="Google Shape;274;p42"/>
          <p:cNvSpPr txBox="1"/>
          <p:nvPr/>
        </p:nvSpPr>
        <p:spPr>
          <a:xfrm>
            <a:off x="7410092" y="816671"/>
            <a:ext cx="4411692" cy="807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Full Blot to be added</a:t>
            </a:r>
            <a:endParaRPr/>
          </a:p>
        </p:txBody>
      </p:sp>
      <p:sp>
        <p:nvSpPr>
          <p:cNvPr id="275" name="Google Shape;275;p42"/>
          <p:cNvSpPr/>
          <p:nvPr/>
        </p:nvSpPr>
        <p:spPr>
          <a:xfrm>
            <a:off x="6254020" y="1403267"/>
            <a:ext cx="5671278" cy="374099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2"/>
          <p:cNvSpPr txBox="1"/>
          <p:nvPr>
            <p:ph type="title"/>
          </p:nvPr>
        </p:nvSpPr>
        <p:spPr>
          <a:xfrm>
            <a:off x="266702" y="595746"/>
            <a:ext cx="10328728" cy="807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</a:pPr>
            <a:r>
              <a:rPr lang="en-US"/>
              <a:t>Bio Varams’ Distinctive Edge</a:t>
            </a:r>
            <a:endParaRPr/>
          </a:p>
        </p:txBody>
      </p:sp>
      <p:cxnSp>
        <p:nvCxnSpPr>
          <p:cNvPr id="94" name="Google Shape;94;p32"/>
          <p:cNvCxnSpPr/>
          <p:nvPr/>
        </p:nvCxnSpPr>
        <p:spPr>
          <a:xfrm flipH="1" rot="10800000">
            <a:off x="5315486" y="2847002"/>
            <a:ext cx="295134" cy="283210"/>
          </a:xfrm>
          <a:prstGeom prst="straightConnector1">
            <a:avLst/>
          </a:prstGeom>
          <a:noFill/>
          <a:ln cap="rnd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5" name="Google Shape;95;p32"/>
          <p:cNvCxnSpPr/>
          <p:nvPr/>
        </p:nvCxnSpPr>
        <p:spPr>
          <a:xfrm rot="10800000">
            <a:off x="5596628" y="2847002"/>
            <a:ext cx="295134" cy="283210"/>
          </a:xfrm>
          <a:prstGeom prst="straightConnector1">
            <a:avLst/>
          </a:prstGeom>
          <a:noFill/>
          <a:ln cap="rnd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6" name="Google Shape;96;p32"/>
          <p:cNvSpPr txBox="1"/>
          <p:nvPr/>
        </p:nvSpPr>
        <p:spPr>
          <a:xfrm>
            <a:off x="399172" y="3049627"/>
            <a:ext cx="3528223" cy="52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Multi-disciplinary R&amp;D team driving innovation</a:t>
            </a:r>
            <a:endParaRPr/>
          </a:p>
        </p:txBody>
      </p:sp>
      <p:sp>
        <p:nvSpPr>
          <p:cNvPr id="97" name="Google Shape;97;p32"/>
          <p:cNvSpPr txBox="1"/>
          <p:nvPr/>
        </p:nvSpPr>
        <p:spPr>
          <a:xfrm>
            <a:off x="867591" y="2739020"/>
            <a:ext cx="2591387" cy="24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Deep Research Core</a:t>
            </a:r>
            <a:endParaRPr/>
          </a:p>
        </p:txBody>
      </p:sp>
      <p:sp>
        <p:nvSpPr>
          <p:cNvPr id="98" name="Google Shape;98;p32"/>
          <p:cNvSpPr txBox="1"/>
          <p:nvPr/>
        </p:nvSpPr>
        <p:spPr>
          <a:xfrm>
            <a:off x="8577819" y="2971918"/>
            <a:ext cx="2973859" cy="52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Upcoming GMP-compliant facility designed to support scale</a:t>
            </a:r>
            <a:endParaRPr/>
          </a:p>
        </p:txBody>
      </p:sp>
      <p:sp>
        <p:nvSpPr>
          <p:cNvPr id="99" name="Google Shape;99;p32"/>
          <p:cNvSpPr txBox="1"/>
          <p:nvPr/>
        </p:nvSpPr>
        <p:spPr>
          <a:xfrm>
            <a:off x="8367029" y="2661311"/>
            <a:ext cx="3334627" cy="24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Integrated Clinical-Grade Manufacturing</a:t>
            </a:r>
            <a:endParaRPr/>
          </a:p>
        </p:txBody>
      </p:sp>
      <p:cxnSp>
        <p:nvCxnSpPr>
          <p:cNvPr id="100" name="Google Shape;100;p32"/>
          <p:cNvCxnSpPr/>
          <p:nvPr/>
        </p:nvCxnSpPr>
        <p:spPr>
          <a:xfrm flipH="1" rot="10800000">
            <a:off x="5276198" y="5475931"/>
            <a:ext cx="295134" cy="283210"/>
          </a:xfrm>
          <a:prstGeom prst="straightConnector1">
            <a:avLst/>
          </a:prstGeom>
          <a:noFill/>
          <a:ln cap="rnd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1" name="Google Shape;101;p32"/>
          <p:cNvCxnSpPr/>
          <p:nvPr/>
        </p:nvCxnSpPr>
        <p:spPr>
          <a:xfrm rot="10800000">
            <a:off x="5557340" y="5475931"/>
            <a:ext cx="295134" cy="283210"/>
          </a:xfrm>
          <a:prstGeom prst="straightConnector1">
            <a:avLst/>
          </a:prstGeom>
          <a:noFill/>
          <a:ln cap="rnd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2" name="Google Shape;102;p32"/>
          <p:cNvSpPr txBox="1"/>
          <p:nvPr/>
        </p:nvSpPr>
        <p:spPr>
          <a:xfrm>
            <a:off x="4443723" y="5844368"/>
            <a:ext cx="2971800" cy="52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Pioneering innovative treatment modalities</a:t>
            </a:r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4556780" y="5475931"/>
            <a:ext cx="2591388" cy="24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Next-Gen Therapeutics</a:t>
            </a:r>
            <a:endParaRPr/>
          </a:p>
        </p:txBody>
      </p:sp>
      <p:sp>
        <p:nvSpPr>
          <p:cNvPr id="104" name="Google Shape;104;p32"/>
          <p:cNvSpPr txBox="1"/>
          <p:nvPr/>
        </p:nvSpPr>
        <p:spPr>
          <a:xfrm>
            <a:off x="399173" y="5844368"/>
            <a:ext cx="2973859" cy="52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Strong global ties  to foster innovation and credibility.	</a:t>
            </a:r>
            <a:endParaRPr/>
          </a:p>
        </p:txBody>
      </p:sp>
      <p:sp>
        <p:nvSpPr>
          <p:cNvPr id="105" name="Google Shape;105;p32"/>
          <p:cNvSpPr txBox="1"/>
          <p:nvPr/>
        </p:nvSpPr>
        <p:spPr>
          <a:xfrm>
            <a:off x="399172" y="5475931"/>
            <a:ext cx="2877947" cy="24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Recognition &amp; Global Collaboration</a:t>
            </a:r>
            <a:endParaRPr/>
          </a:p>
        </p:txBody>
      </p:sp>
      <p:sp>
        <p:nvSpPr>
          <p:cNvPr id="106" name="Google Shape;106;p32"/>
          <p:cNvSpPr txBox="1"/>
          <p:nvPr/>
        </p:nvSpPr>
        <p:spPr>
          <a:xfrm>
            <a:off x="8668991" y="5844368"/>
            <a:ext cx="2973859" cy="799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Proactive IP management and best practices ensure accelerated commercialization.</a:t>
            </a:r>
            <a:endParaRPr/>
          </a:p>
        </p:txBody>
      </p:sp>
      <p:sp>
        <p:nvSpPr>
          <p:cNvPr id="107" name="Google Shape;107;p32"/>
          <p:cNvSpPr txBox="1"/>
          <p:nvPr/>
        </p:nvSpPr>
        <p:spPr>
          <a:xfrm>
            <a:off x="8577819" y="5475931"/>
            <a:ext cx="3184942" cy="245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Robust IP &amp; Regulatory Framework</a:t>
            </a:r>
            <a:endParaRPr/>
          </a:p>
        </p:txBody>
      </p:sp>
      <p:grpSp>
        <p:nvGrpSpPr>
          <p:cNvPr id="108" name="Google Shape;108;p32"/>
          <p:cNvGrpSpPr/>
          <p:nvPr/>
        </p:nvGrpSpPr>
        <p:grpSpPr>
          <a:xfrm>
            <a:off x="1532942" y="1478217"/>
            <a:ext cx="1169617" cy="1169617"/>
            <a:chOff x="5360386" y="1627859"/>
            <a:chExt cx="1169617" cy="1169617"/>
          </a:xfrm>
        </p:grpSpPr>
        <p:sp>
          <p:nvSpPr>
            <p:cNvPr id="109" name="Google Shape;109;p32"/>
            <p:cNvSpPr/>
            <p:nvPr/>
          </p:nvSpPr>
          <p:spPr>
            <a:xfrm>
              <a:off x="5360386" y="1627859"/>
              <a:ext cx="1169617" cy="1169617"/>
            </a:xfrm>
            <a:custGeom>
              <a:rect b="b" l="l" r="r" t="t"/>
              <a:pathLst>
                <a:path extrusionOk="0" h="1620" w="1620">
                  <a:moveTo>
                    <a:pt x="912" y="1564"/>
                  </a:moveTo>
                  <a:cubicBezTo>
                    <a:pt x="856" y="1620"/>
                    <a:pt x="764" y="1620"/>
                    <a:pt x="708" y="1564"/>
                  </a:cubicBezTo>
                  <a:cubicBezTo>
                    <a:pt x="56" y="912"/>
                    <a:pt x="56" y="912"/>
                    <a:pt x="56" y="912"/>
                  </a:cubicBezTo>
                  <a:cubicBezTo>
                    <a:pt x="0" y="856"/>
                    <a:pt x="0" y="764"/>
                    <a:pt x="56" y="708"/>
                  </a:cubicBezTo>
                  <a:cubicBezTo>
                    <a:pt x="708" y="56"/>
                    <a:pt x="708" y="56"/>
                    <a:pt x="708" y="56"/>
                  </a:cubicBezTo>
                  <a:cubicBezTo>
                    <a:pt x="764" y="0"/>
                    <a:pt x="856" y="0"/>
                    <a:pt x="912" y="56"/>
                  </a:cubicBezTo>
                  <a:cubicBezTo>
                    <a:pt x="1564" y="708"/>
                    <a:pt x="1564" y="708"/>
                    <a:pt x="1564" y="708"/>
                  </a:cubicBezTo>
                  <a:cubicBezTo>
                    <a:pt x="1620" y="764"/>
                    <a:pt x="1620" y="856"/>
                    <a:pt x="1564" y="912"/>
                  </a:cubicBezTo>
                  <a:lnTo>
                    <a:pt x="912" y="1564"/>
                  </a:lnTo>
                  <a:close/>
                </a:path>
              </a:pathLst>
            </a:custGeom>
            <a:solidFill>
              <a:srgbClr val="19B19E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10" name="Google Shape;110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12237" y="1967409"/>
              <a:ext cx="465913" cy="4659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32"/>
          <p:cNvGrpSpPr/>
          <p:nvPr/>
        </p:nvGrpSpPr>
        <p:grpSpPr>
          <a:xfrm>
            <a:off x="4556780" y="1478217"/>
            <a:ext cx="3176195" cy="2094182"/>
            <a:chOff x="6476570" y="-507983"/>
            <a:chExt cx="3176195" cy="2094182"/>
          </a:xfrm>
        </p:grpSpPr>
        <p:sp>
          <p:nvSpPr>
            <p:cNvPr id="112" name="Google Shape;112;p32"/>
            <p:cNvSpPr txBox="1"/>
            <p:nvPr/>
          </p:nvSpPr>
          <p:spPr>
            <a:xfrm>
              <a:off x="6476570" y="1063427"/>
              <a:ext cx="3176195" cy="522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84F6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tools accelerate drug and biomaterial discovery with precision</a:t>
              </a:r>
              <a:endParaRPr/>
            </a:p>
          </p:txBody>
        </p:sp>
        <p:sp>
          <p:nvSpPr>
            <p:cNvPr id="113" name="Google Shape;113;p32"/>
            <p:cNvSpPr txBox="1"/>
            <p:nvPr/>
          </p:nvSpPr>
          <p:spPr>
            <a:xfrm>
              <a:off x="6656627" y="752820"/>
              <a:ext cx="2697890" cy="245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4F6A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84F6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Enabled Discovery Engine</a:t>
              </a:r>
              <a:endParaRPr/>
            </a:p>
          </p:txBody>
        </p:sp>
        <p:grpSp>
          <p:nvGrpSpPr>
            <p:cNvPr id="114" name="Google Shape;114;p32"/>
            <p:cNvGrpSpPr/>
            <p:nvPr/>
          </p:nvGrpSpPr>
          <p:grpSpPr>
            <a:xfrm>
              <a:off x="7312845" y="-507983"/>
              <a:ext cx="1169617" cy="1169617"/>
              <a:chOff x="1166736" y="1586199"/>
              <a:chExt cx="1169617" cy="1169617"/>
            </a:xfrm>
          </p:grpSpPr>
          <p:sp>
            <p:nvSpPr>
              <p:cNvPr id="115" name="Google Shape;115;p32"/>
              <p:cNvSpPr/>
              <p:nvPr/>
            </p:nvSpPr>
            <p:spPr>
              <a:xfrm>
                <a:off x="1166736" y="1586199"/>
                <a:ext cx="1169617" cy="1169617"/>
              </a:xfrm>
              <a:custGeom>
                <a:rect b="b" l="l" r="r" t="t"/>
                <a:pathLst>
                  <a:path extrusionOk="0" h="1620" w="1620">
                    <a:moveTo>
                      <a:pt x="912" y="1564"/>
                    </a:moveTo>
                    <a:cubicBezTo>
                      <a:pt x="856" y="1620"/>
                      <a:pt x="764" y="1620"/>
                      <a:pt x="708" y="1564"/>
                    </a:cubicBezTo>
                    <a:cubicBezTo>
                      <a:pt x="56" y="912"/>
                      <a:pt x="56" y="912"/>
                      <a:pt x="56" y="912"/>
                    </a:cubicBezTo>
                    <a:cubicBezTo>
                      <a:pt x="0" y="856"/>
                      <a:pt x="0" y="764"/>
                      <a:pt x="56" y="708"/>
                    </a:cubicBezTo>
                    <a:cubicBezTo>
                      <a:pt x="708" y="56"/>
                      <a:pt x="708" y="56"/>
                      <a:pt x="708" y="56"/>
                    </a:cubicBezTo>
                    <a:cubicBezTo>
                      <a:pt x="764" y="0"/>
                      <a:pt x="856" y="0"/>
                      <a:pt x="912" y="56"/>
                    </a:cubicBezTo>
                    <a:cubicBezTo>
                      <a:pt x="1564" y="708"/>
                      <a:pt x="1564" y="708"/>
                      <a:pt x="1564" y="708"/>
                    </a:cubicBezTo>
                    <a:cubicBezTo>
                      <a:pt x="1620" y="764"/>
                      <a:pt x="1620" y="856"/>
                      <a:pt x="1564" y="912"/>
                    </a:cubicBezTo>
                    <a:lnTo>
                      <a:pt x="912" y="1564"/>
                    </a:lnTo>
                    <a:close/>
                  </a:path>
                </a:pathLst>
              </a:custGeom>
              <a:solidFill>
                <a:srgbClr val="104862"/>
              </a:solidFill>
              <a:ln cap="flat" cmpd="sng" w="571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16" name="Google Shape;116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69980" y="1870100"/>
                <a:ext cx="564762" cy="5647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7" name="Google Shape;117;p32"/>
          <p:cNvGrpSpPr/>
          <p:nvPr/>
        </p:nvGrpSpPr>
        <p:grpSpPr>
          <a:xfrm>
            <a:off x="9497776" y="1400508"/>
            <a:ext cx="1169617" cy="1169617"/>
            <a:chOff x="9855647" y="1623888"/>
            <a:chExt cx="1169617" cy="1169617"/>
          </a:xfrm>
        </p:grpSpPr>
        <p:sp>
          <p:nvSpPr>
            <p:cNvPr id="118" name="Google Shape;118;p32"/>
            <p:cNvSpPr/>
            <p:nvPr/>
          </p:nvSpPr>
          <p:spPr>
            <a:xfrm>
              <a:off x="9855647" y="1623888"/>
              <a:ext cx="1169617" cy="1169617"/>
            </a:xfrm>
            <a:custGeom>
              <a:rect b="b" l="l" r="r" t="t"/>
              <a:pathLst>
                <a:path extrusionOk="0" h="1620" w="1620">
                  <a:moveTo>
                    <a:pt x="912" y="1564"/>
                  </a:moveTo>
                  <a:cubicBezTo>
                    <a:pt x="856" y="1620"/>
                    <a:pt x="764" y="1620"/>
                    <a:pt x="708" y="1564"/>
                  </a:cubicBezTo>
                  <a:cubicBezTo>
                    <a:pt x="56" y="912"/>
                    <a:pt x="56" y="912"/>
                    <a:pt x="56" y="912"/>
                  </a:cubicBezTo>
                  <a:cubicBezTo>
                    <a:pt x="0" y="856"/>
                    <a:pt x="0" y="764"/>
                    <a:pt x="56" y="708"/>
                  </a:cubicBezTo>
                  <a:cubicBezTo>
                    <a:pt x="708" y="56"/>
                    <a:pt x="708" y="56"/>
                    <a:pt x="708" y="56"/>
                  </a:cubicBezTo>
                  <a:cubicBezTo>
                    <a:pt x="764" y="0"/>
                    <a:pt x="856" y="0"/>
                    <a:pt x="912" y="56"/>
                  </a:cubicBezTo>
                  <a:cubicBezTo>
                    <a:pt x="1564" y="708"/>
                    <a:pt x="1564" y="708"/>
                    <a:pt x="1564" y="708"/>
                  </a:cubicBezTo>
                  <a:cubicBezTo>
                    <a:pt x="1620" y="764"/>
                    <a:pt x="1620" y="856"/>
                    <a:pt x="1564" y="912"/>
                  </a:cubicBezTo>
                  <a:lnTo>
                    <a:pt x="912" y="1564"/>
                  </a:lnTo>
                  <a:close/>
                </a:path>
              </a:pathLst>
            </a:custGeom>
            <a:solidFill>
              <a:srgbClr val="104862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19" name="Google Shape;119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3976" y="1911989"/>
              <a:ext cx="522773" cy="522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32"/>
          <p:cNvGrpSpPr/>
          <p:nvPr/>
        </p:nvGrpSpPr>
        <p:grpSpPr>
          <a:xfrm>
            <a:off x="1235447" y="4092246"/>
            <a:ext cx="1169617" cy="1169617"/>
            <a:chOff x="1135434" y="4188686"/>
            <a:chExt cx="1169617" cy="1169617"/>
          </a:xfrm>
        </p:grpSpPr>
        <p:sp>
          <p:nvSpPr>
            <p:cNvPr id="121" name="Google Shape;121;p32"/>
            <p:cNvSpPr/>
            <p:nvPr/>
          </p:nvSpPr>
          <p:spPr>
            <a:xfrm>
              <a:off x="1135434" y="4188686"/>
              <a:ext cx="1169617" cy="1169617"/>
            </a:xfrm>
            <a:custGeom>
              <a:rect b="b" l="l" r="r" t="t"/>
              <a:pathLst>
                <a:path extrusionOk="0" h="1620" w="1620">
                  <a:moveTo>
                    <a:pt x="912" y="1564"/>
                  </a:moveTo>
                  <a:cubicBezTo>
                    <a:pt x="856" y="1620"/>
                    <a:pt x="764" y="1620"/>
                    <a:pt x="708" y="1564"/>
                  </a:cubicBezTo>
                  <a:cubicBezTo>
                    <a:pt x="56" y="912"/>
                    <a:pt x="56" y="912"/>
                    <a:pt x="56" y="912"/>
                  </a:cubicBezTo>
                  <a:cubicBezTo>
                    <a:pt x="0" y="856"/>
                    <a:pt x="0" y="764"/>
                    <a:pt x="56" y="708"/>
                  </a:cubicBezTo>
                  <a:cubicBezTo>
                    <a:pt x="708" y="56"/>
                    <a:pt x="708" y="56"/>
                    <a:pt x="708" y="56"/>
                  </a:cubicBezTo>
                  <a:cubicBezTo>
                    <a:pt x="764" y="0"/>
                    <a:pt x="856" y="0"/>
                    <a:pt x="912" y="56"/>
                  </a:cubicBezTo>
                  <a:cubicBezTo>
                    <a:pt x="1564" y="708"/>
                    <a:pt x="1564" y="708"/>
                    <a:pt x="1564" y="708"/>
                  </a:cubicBezTo>
                  <a:cubicBezTo>
                    <a:pt x="1620" y="764"/>
                    <a:pt x="1620" y="856"/>
                    <a:pt x="1564" y="912"/>
                  </a:cubicBezTo>
                  <a:lnTo>
                    <a:pt x="912" y="1564"/>
                  </a:lnTo>
                  <a:close/>
                </a:path>
              </a:pathLst>
            </a:custGeom>
            <a:solidFill>
              <a:srgbClr val="19B19E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2" name="Google Shape;122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53216" y="4509902"/>
              <a:ext cx="534055" cy="5340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32"/>
          <p:cNvGrpSpPr/>
          <p:nvPr/>
        </p:nvGrpSpPr>
        <p:grpSpPr>
          <a:xfrm>
            <a:off x="5306953" y="4092246"/>
            <a:ext cx="1169617" cy="1169617"/>
            <a:chOff x="5383153" y="4227195"/>
            <a:chExt cx="1169617" cy="1169617"/>
          </a:xfrm>
        </p:grpSpPr>
        <p:sp>
          <p:nvSpPr>
            <p:cNvPr id="124" name="Google Shape;124;p32"/>
            <p:cNvSpPr/>
            <p:nvPr/>
          </p:nvSpPr>
          <p:spPr>
            <a:xfrm>
              <a:off x="5383153" y="4227195"/>
              <a:ext cx="1169617" cy="1169617"/>
            </a:xfrm>
            <a:custGeom>
              <a:rect b="b" l="l" r="r" t="t"/>
              <a:pathLst>
                <a:path extrusionOk="0" h="1620" w="1620">
                  <a:moveTo>
                    <a:pt x="912" y="1564"/>
                  </a:moveTo>
                  <a:cubicBezTo>
                    <a:pt x="856" y="1620"/>
                    <a:pt x="764" y="1620"/>
                    <a:pt x="708" y="1564"/>
                  </a:cubicBezTo>
                  <a:cubicBezTo>
                    <a:pt x="56" y="912"/>
                    <a:pt x="56" y="912"/>
                    <a:pt x="56" y="912"/>
                  </a:cubicBezTo>
                  <a:cubicBezTo>
                    <a:pt x="0" y="856"/>
                    <a:pt x="0" y="764"/>
                    <a:pt x="56" y="708"/>
                  </a:cubicBezTo>
                  <a:cubicBezTo>
                    <a:pt x="708" y="56"/>
                    <a:pt x="708" y="56"/>
                    <a:pt x="708" y="56"/>
                  </a:cubicBezTo>
                  <a:cubicBezTo>
                    <a:pt x="764" y="0"/>
                    <a:pt x="856" y="0"/>
                    <a:pt x="912" y="56"/>
                  </a:cubicBezTo>
                  <a:cubicBezTo>
                    <a:pt x="1564" y="708"/>
                    <a:pt x="1564" y="708"/>
                    <a:pt x="1564" y="708"/>
                  </a:cubicBezTo>
                  <a:cubicBezTo>
                    <a:pt x="1620" y="764"/>
                    <a:pt x="1620" y="856"/>
                    <a:pt x="1564" y="912"/>
                  </a:cubicBezTo>
                  <a:lnTo>
                    <a:pt x="912" y="1564"/>
                  </a:lnTo>
                  <a:close/>
                </a:path>
              </a:pathLst>
            </a:custGeom>
            <a:solidFill>
              <a:srgbClr val="104862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5" name="Google Shape;125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23442" y="4515307"/>
              <a:ext cx="564762" cy="557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p32"/>
          <p:cNvGrpSpPr/>
          <p:nvPr/>
        </p:nvGrpSpPr>
        <p:grpSpPr>
          <a:xfrm>
            <a:off x="9583853" y="4092246"/>
            <a:ext cx="1169617" cy="1169617"/>
            <a:chOff x="9873653" y="4227195"/>
            <a:chExt cx="1169617" cy="1169617"/>
          </a:xfrm>
        </p:grpSpPr>
        <p:sp>
          <p:nvSpPr>
            <p:cNvPr id="127" name="Google Shape;127;p32"/>
            <p:cNvSpPr/>
            <p:nvPr/>
          </p:nvSpPr>
          <p:spPr>
            <a:xfrm>
              <a:off x="9873653" y="4227195"/>
              <a:ext cx="1169617" cy="1169617"/>
            </a:xfrm>
            <a:custGeom>
              <a:rect b="b" l="l" r="r" t="t"/>
              <a:pathLst>
                <a:path extrusionOk="0" h="1620" w="1620">
                  <a:moveTo>
                    <a:pt x="912" y="1564"/>
                  </a:moveTo>
                  <a:cubicBezTo>
                    <a:pt x="856" y="1620"/>
                    <a:pt x="764" y="1620"/>
                    <a:pt x="708" y="1564"/>
                  </a:cubicBezTo>
                  <a:cubicBezTo>
                    <a:pt x="56" y="912"/>
                    <a:pt x="56" y="912"/>
                    <a:pt x="56" y="912"/>
                  </a:cubicBezTo>
                  <a:cubicBezTo>
                    <a:pt x="0" y="856"/>
                    <a:pt x="0" y="764"/>
                    <a:pt x="56" y="708"/>
                  </a:cubicBezTo>
                  <a:cubicBezTo>
                    <a:pt x="708" y="56"/>
                    <a:pt x="708" y="56"/>
                    <a:pt x="708" y="56"/>
                  </a:cubicBezTo>
                  <a:cubicBezTo>
                    <a:pt x="764" y="0"/>
                    <a:pt x="856" y="0"/>
                    <a:pt x="912" y="56"/>
                  </a:cubicBezTo>
                  <a:cubicBezTo>
                    <a:pt x="1564" y="708"/>
                    <a:pt x="1564" y="708"/>
                    <a:pt x="1564" y="708"/>
                  </a:cubicBezTo>
                  <a:cubicBezTo>
                    <a:pt x="1620" y="764"/>
                    <a:pt x="1620" y="856"/>
                    <a:pt x="1564" y="912"/>
                  </a:cubicBezTo>
                  <a:lnTo>
                    <a:pt x="912" y="1564"/>
                  </a:lnTo>
                  <a:close/>
                </a:path>
              </a:pathLst>
            </a:custGeom>
            <a:solidFill>
              <a:srgbClr val="19B19E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8" name="Google Shape;128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223282" y="4538754"/>
              <a:ext cx="491077" cy="4910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ogo for a company&#10;&#10;AI-generated content may be incorrect." id="134" name="Google Shape;134;p33"/>
          <p:cNvPicPr preferRelativeResize="0"/>
          <p:nvPr/>
        </p:nvPicPr>
        <p:blipFill rotWithShape="1">
          <a:blip r:embed="rId3">
            <a:alphaModFix/>
          </a:blip>
          <a:srcRect b="20964" l="8599" r="65887" t="19450"/>
          <a:stretch/>
        </p:blipFill>
        <p:spPr>
          <a:xfrm>
            <a:off x="10759062" y="64871"/>
            <a:ext cx="1341876" cy="13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3"/>
          <p:cNvSpPr txBox="1"/>
          <p:nvPr/>
        </p:nvSpPr>
        <p:spPr>
          <a:xfrm>
            <a:off x="266702" y="742501"/>
            <a:ext cx="11163298" cy="861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AI Designed Peptides – Platform for Discovery</a:t>
            </a:r>
            <a:endParaRPr/>
          </a:p>
        </p:txBody>
      </p:sp>
      <p:sp>
        <p:nvSpPr>
          <p:cNvPr id="136" name="Google Shape;136;p33"/>
          <p:cNvSpPr txBox="1"/>
          <p:nvPr/>
        </p:nvSpPr>
        <p:spPr>
          <a:xfrm>
            <a:off x="696431" y="2055395"/>
            <a:ext cx="6155925" cy="457046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1" i="0" lang="en-US" sz="18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More than Hundred thousand Proteins in the human body</a:t>
            </a:r>
            <a:endParaRPr/>
          </a:p>
          <a:p>
            <a:pPr indent="-171450" lvl="0" marL="28575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rgbClr val="1048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1" i="0" lang="en-US" sz="18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Targeted Therapies – Alternatives to Antibodies, enzymes and Vaccines</a:t>
            </a:r>
            <a:endParaRPr/>
          </a:p>
          <a:p>
            <a:pPr indent="-171450" lvl="0" marL="28575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rgbClr val="10486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1" i="0" lang="en-US" sz="18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Making a robust platform to develop novel peptides</a:t>
            </a:r>
            <a:endParaRPr/>
          </a:p>
          <a:p>
            <a:pPr indent="-1714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rgbClr val="10486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110+ Albumin Molecule Stock Photos, Pictures &amp; Royalty-Free Images - iStock" id="137" name="Google Shape;13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980" y="2241894"/>
            <a:ext cx="4789657" cy="3592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266702" y="595746"/>
            <a:ext cx="6311520" cy="861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</a:pPr>
            <a:r>
              <a:rPr lang="en-US"/>
              <a:t>AI Designed peptide Products – At the forefront of Global Impact</a:t>
            </a:r>
            <a:endParaRPr/>
          </a:p>
        </p:txBody>
      </p:sp>
      <p:pic>
        <p:nvPicPr>
          <p:cNvPr descr="A logo for a company&#10;&#10;AI-generated content may be incorrect." id="144" name="Google Shape;144;p34"/>
          <p:cNvPicPr preferRelativeResize="0"/>
          <p:nvPr/>
        </p:nvPicPr>
        <p:blipFill rotWithShape="1">
          <a:blip r:embed="rId3">
            <a:alphaModFix/>
          </a:blip>
          <a:srcRect b="20964" l="8599" r="65887" t="19450"/>
          <a:stretch/>
        </p:blipFill>
        <p:spPr>
          <a:xfrm>
            <a:off x="10759062" y="64871"/>
            <a:ext cx="1341876" cy="1391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4"/>
          <p:cNvGrpSpPr/>
          <p:nvPr/>
        </p:nvGrpSpPr>
        <p:grpSpPr>
          <a:xfrm>
            <a:off x="893742" y="1714038"/>
            <a:ext cx="4715322" cy="4990513"/>
            <a:chOff x="893742" y="1714038"/>
            <a:chExt cx="4715322" cy="4990513"/>
          </a:xfrm>
        </p:grpSpPr>
        <p:sp>
          <p:nvSpPr>
            <p:cNvPr id="146" name="Google Shape;146;p34"/>
            <p:cNvSpPr/>
            <p:nvPr/>
          </p:nvSpPr>
          <p:spPr>
            <a:xfrm>
              <a:off x="893742" y="1720913"/>
              <a:ext cx="4715322" cy="4983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825500" rotWithShape="0" algn="l" dir="5400000" dist="266700">
                <a:srgbClr val="1F3864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47" name="Google Shape;147;p34"/>
            <p:cNvSpPr txBox="1"/>
            <p:nvPr/>
          </p:nvSpPr>
          <p:spPr>
            <a:xfrm>
              <a:off x="974224" y="1714038"/>
              <a:ext cx="4360498" cy="8615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4F6A"/>
                </a:buClr>
                <a:buSzPts val="2800"/>
                <a:buFont typeface="Montserrat"/>
                <a:buNone/>
              </a:pPr>
              <a:r>
                <a:rPr b="1" i="0" lang="en-US" sz="2800" u="none" cap="none" strike="noStrike">
                  <a:solidFill>
                    <a:srgbClr val="AA4F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Functional Peptides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4F6A"/>
                </a:buClr>
                <a:buSzPts val="2800"/>
                <a:buFont typeface="Montserrat"/>
                <a:buNone/>
              </a:pPr>
              <a:r>
                <a:rPr b="0" i="0" lang="en-US" sz="2400" u="none" cap="none" strike="noStrike">
                  <a:solidFill>
                    <a:srgbClr val="AA4F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Annexin V Mimics</a:t>
              </a:r>
              <a:endParaRPr/>
            </a:p>
          </p:txBody>
        </p:sp>
        <p:pic>
          <p:nvPicPr>
            <p:cNvPr id="148" name="Google Shape;148;p34"/>
            <p:cNvPicPr preferRelativeResize="0"/>
            <p:nvPr/>
          </p:nvPicPr>
          <p:blipFill rotWithShape="1">
            <a:blip r:embed="rId4">
              <a:alphaModFix/>
            </a:blip>
            <a:srcRect b="8406" l="0" r="0" t="15506"/>
            <a:stretch/>
          </p:blipFill>
          <p:spPr>
            <a:xfrm>
              <a:off x="2468515" y="2825457"/>
              <a:ext cx="1902464" cy="1357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34"/>
            <p:cNvPicPr preferRelativeResize="0"/>
            <p:nvPr/>
          </p:nvPicPr>
          <p:blipFill rotWithShape="1">
            <a:blip r:embed="rId5">
              <a:alphaModFix/>
            </a:blip>
            <a:srcRect b="12189" l="12155" r="11110" t="7137"/>
            <a:stretch/>
          </p:blipFill>
          <p:spPr>
            <a:xfrm rot="10800000">
              <a:off x="2879367" y="5568309"/>
              <a:ext cx="1080758" cy="1136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34"/>
            <p:cNvSpPr/>
            <p:nvPr/>
          </p:nvSpPr>
          <p:spPr>
            <a:xfrm rot="5400000">
              <a:off x="2966774" y="4710422"/>
              <a:ext cx="905944" cy="350961"/>
            </a:xfrm>
            <a:prstGeom prst="chevron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2"/>
                  </a:solidFill>
                  <a:highlight>
                    <a:srgbClr val="808080"/>
                  </a:highlight>
                  <a:latin typeface="Cambria"/>
                  <a:ea typeface="Cambria"/>
                  <a:cs typeface="Cambria"/>
                  <a:sym typeface="Cambria"/>
                </a:rPr>
                <a:t> </a:t>
              </a:r>
              <a:endParaRPr/>
            </a:p>
          </p:txBody>
        </p:sp>
        <p:sp>
          <p:nvSpPr>
            <p:cNvPr id="151" name="Google Shape;151;p34"/>
            <p:cNvSpPr txBox="1"/>
            <p:nvPr/>
          </p:nvSpPr>
          <p:spPr>
            <a:xfrm>
              <a:off x="893742" y="2893681"/>
              <a:ext cx="1574773" cy="94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1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320 </a:t>
              </a:r>
              <a:endParaRPr/>
            </a:p>
            <a:p>
              <a:pPr indent="0" lvl="1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amino acids</a:t>
              </a:r>
              <a:endParaRPr/>
            </a:p>
          </p:txBody>
        </p:sp>
        <p:sp>
          <p:nvSpPr>
            <p:cNvPr id="152" name="Google Shape;152;p34"/>
            <p:cNvSpPr txBox="1"/>
            <p:nvPr/>
          </p:nvSpPr>
          <p:spPr>
            <a:xfrm>
              <a:off x="893742" y="5338875"/>
              <a:ext cx="1574773" cy="94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1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  <a:p>
              <a:pPr indent="0" lvl="1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amino acids</a:t>
              </a:r>
              <a:endParaRPr/>
            </a:p>
          </p:txBody>
        </p:sp>
      </p:grpSp>
      <p:grpSp>
        <p:nvGrpSpPr>
          <p:cNvPr id="153" name="Google Shape;153;p34"/>
          <p:cNvGrpSpPr/>
          <p:nvPr/>
        </p:nvGrpSpPr>
        <p:grpSpPr>
          <a:xfrm>
            <a:off x="6418216" y="1707049"/>
            <a:ext cx="4880042" cy="4983638"/>
            <a:chOff x="6418216" y="1707049"/>
            <a:chExt cx="4880042" cy="4983638"/>
          </a:xfrm>
        </p:grpSpPr>
        <p:sp>
          <p:nvSpPr>
            <p:cNvPr id="154" name="Google Shape;154;p34"/>
            <p:cNvSpPr/>
            <p:nvPr/>
          </p:nvSpPr>
          <p:spPr>
            <a:xfrm>
              <a:off x="6582936" y="1707049"/>
              <a:ext cx="4715322" cy="4983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825500" rotWithShape="0" algn="l" dir="5400000" dist="266700">
                <a:srgbClr val="1F3864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55" name="Google Shape;155;p34"/>
            <p:cNvSpPr txBox="1"/>
            <p:nvPr/>
          </p:nvSpPr>
          <p:spPr>
            <a:xfrm>
              <a:off x="6515563" y="1714038"/>
              <a:ext cx="4708917" cy="8615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4F6A"/>
                </a:buClr>
                <a:buSzPts val="2800"/>
                <a:buFont typeface="Montserrat"/>
                <a:buNone/>
              </a:pPr>
              <a:r>
                <a:rPr b="1" i="0" lang="en-US" sz="2800" u="none" cap="none" strike="noStrike">
                  <a:solidFill>
                    <a:srgbClr val="C0552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Structural Peptides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4F6A"/>
                </a:buClr>
                <a:buSzPts val="2800"/>
                <a:buFont typeface="Montserrat"/>
                <a:buNone/>
              </a:pPr>
              <a:r>
                <a:rPr b="0" i="0" lang="en-US" sz="2400" u="none" cap="none" strike="noStrike">
                  <a:solidFill>
                    <a:srgbClr val="C0552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Collagen Mimics</a:t>
              </a:r>
              <a:endParaRPr/>
            </a:p>
          </p:txBody>
        </p:sp>
        <p:pic>
          <p:nvPicPr>
            <p:cNvPr descr="A close-up of a line of green and blue lines&#10;&#10;AI-generated content may be incorrect." id="156" name="Google Shape;156;p34"/>
            <p:cNvPicPr preferRelativeResize="0"/>
            <p:nvPr/>
          </p:nvPicPr>
          <p:blipFill rotWithShape="1">
            <a:blip r:embed="rId6">
              <a:alphaModFix/>
            </a:blip>
            <a:srcRect b="37619" l="7969" r="12344" t="13291"/>
            <a:stretch/>
          </p:blipFill>
          <p:spPr>
            <a:xfrm>
              <a:off x="7782825" y="2984459"/>
              <a:ext cx="3226542" cy="834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blue lines on a black background&#10;&#10;AI-generated content may be incorrect." id="157" name="Google Shape;157;p34"/>
            <p:cNvPicPr preferRelativeResize="0"/>
            <p:nvPr/>
          </p:nvPicPr>
          <p:blipFill rotWithShape="1">
            <a:blip r:embed="rId7">
              <a:alphaModFix/>
            </a:blip>
            <a:srcRect b="33351" l="5233" r="6171" t="16701"/>
            <a:stretch/>
          </p:blipFill>
          <p:spPr>
            <a:xfrm>
              <a:off x="8157709" y="5697185"/>
              <a:ext cx="2763650" cy="5775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34"/>
            <p:cNvSpPr/>
            <p:nvPr/>
          </p:nvSpPr>
          <p:spPr>
            <a:xfrm rot="5400000">
              <a:off x="9398319" y="4703432"/>
              <a:ext cx="905944" cy="350961"/>
            </a:xfrm>
            <a:prstGeom prst="chevron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2"/>
                  </a:solidFill>
                  <a:highlight>
                    <a:srgbClr val="808080"/>
                  </a:highlight>
                  <a:latin typeface="Cambria"/>
                  <a:ea typeface="Cambria"/>
                  <a:cs typeface="Cambria"/>
                  <a:sym typeface="Cambria"/>
                </a:rPr>
                <a:t> </a:t>
              </a:r>
              <a:endParaRPr/>
            </a:p>
          </p:txBody>
        </p:sp>
        <p:sp>
          <p:nvSpPr>
            <p:cNvPr id="159" name="Google Shape;159;p34"/>
            <p:cNvSpPr txBox="1"/>
            <p:nvPr/>
          </p:nvSpPr>
          <p:spPr>
            <a:xfrm>
              <a:off x="6566585" y="5365975"/>
              <a:ext cx="1574773" cy="94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1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28</a:t>
              </a:r>
              <a:endParaRPr/>
            </a:p>
            <a:p>
              <a:pPr indent="0" lvl="1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amino acids</a:t>
              </a:r>
              <a:endParaRPr/>
            </a:p>
          </p:txBody>
        </p:sp>
        <p:sp>
          <p:nvSpPr>
            <p:cNvPr id="160" name="Google Shape;160;p34"/>
            <p:cNvSpPr txBox="1"/>
            <p:nvPr/>
          </p:nvSpPr>
          <p:spPr>
            <a:xfrm>
              <a:off x="6418216" y="2957442"/>
              <a:ext cx="1574773" cy="94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1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1000</a:t>
              </a:r>
              <a:endParaRPr/>
            </a:p>
            <a:p>
              <a:pPr indent="0" lvl="1" marL="0" marR="0" rtl="0"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amino acids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266702" y="595746"/>
            <a:ext cx="6311520" cy="861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</a:pPr>
            <a:r>
              <a:rPr lang="en-US"/>
              <a:t>Exosome Diagnostics and Therapeutics</a:t>
            </a:r>
            <a:endParaRPr/>
          </a:p>
        </p:txBody>
      </p:sp>
      <p:pic>
        <p:nvPicPr>
          <p:cNvPr descr="A logo for a company&#10;&#10;AI-generated content may be incorrect." id="167" name="Google Shape;167;p35"/>
          <p:cNvPicPr preferRelativeResize="0"/>
          <p:nvPr/>
        </p:nvPicPr>
        <p:blipFill rotWithShape="1">
          <a:blip r:embed="rId3">
            <a:alphaModFix/>
          </a:blip>
          <a:srcRect b="20964" l="8599" r="65887" t="19450"/>
          <a:stretch/>
        </p:blipFill>
        <p:spPr>
          <a:xfrm>
            <a:off x="10759062" y="64871"/>
            <a:ext cx="1341876" cy="139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5"/>
          <p:cNvPicPr preferRelativeResize="0"/>
          <p:nvPr/>
        </p:nvPicPr>
        <p:blipFill rotWithShape="1">
          <a:blip r:embed="rId4">
            <a:alphaModFix/>
          </a:blip>
          <a:srcRect b="39087" l="0" r="0" t="0"/>
          <a:stretch/>
        </p:blipFill>
        <p:spPr>
          <a:xfrm>
            <a:off x="633412" y="3122734"/>
            <a:ext cx="3760868" cy="223363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633412" y="2314669"/>
            <a:ext cx="4139090" cy="864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</a:pPr>
            <a:r>
              <a:rPr b="1" i="0" lang="en-US" sz="20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At home microfluidic Chip &amp; Diagnostic Device</a:t>
            </a:r>
            <a:endParaRPr/>
          </a:p>
        </p:txBody>
      </p:sp>
      <p:pic>
        <p:nvPicPr>
          <p:cNvPr descr="Bioprinting-Enabled Biomaterials for Osteoarthritis Therapy | IJN" id="170" name="Google Shape;170;p35"/>
          <p:cNvPicPr preferRelativeResize="0"/>
          <p:nvPr/>
        </p:nvPicPr>
        <p:blipFill rotWithShape="1">
          <a:blip r:embed="rId5">
            <a:alphaModFix/>
          </a:blip>
          <a:srcRect b="55459" l="3903" r="0" t="0"/>
          <a:stretch/>
        </p:blipFill>
        <p:spPr>
          <a:xfrm>
            <a:off x="5678033" y="3510189"/>
            <a:ext cx="5880555" cy="1846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 txBox="1"/>
          <p:nvPr/>
        </p:nvSpPr>
        <p:spPr>
          <a:xfrm>
            <a:off x="6505220" y="2314669"/>
            <a:ext cx="5595718" cy="807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rgbClr val="084F6A"/>
                </a:solidFill>
                <a:latin typeface="Montserrat"/>
                <a:ea typeface="Montserrat"/>
                <a:cs typeface="Montserrat"/>
                <a:sym typeface="Montserrat"/>
              </a:rPr>
              <a:t>Therapy for Osteo Arthritis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type="title"/>
          </p:nvPr>
        </p:nvSpPr>
        <p:spPr>
          <a:xfrm>
            <a:off x="266702" y="595746"/>
            <a:ext cx="9596826" cy="861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</a:pPr>
            <a:r>
              <a:rPr lang="en-US"/>
              <a:t>Exo Varam – Exosome Diagnostics and Therapies</a:t>
            </a:r>
            <a:endParaRPr/>
          </a:p>
        </p:txBody>
      </p:sp>
      <p:sp>
        <p:nvSpPr>
          <p:cNvPr id="178" name="Google Shape;178;p36"/>
          <p:cNvSpPr/>
          <p:nvPr/>
        </p:nvSpPr>
        <p:spPr>
          <a:xfrm>
            <a:off x="3401648" y="3696546"/>
            <a:ext cx="2772460" cy="360000"/>
          </a:xfrm>
          <a:prstGeom prst="chevron">
            <a:avLst>
              <a:gd fmla="val 50000" name="adj"/>
            </a:avLst>
          </a:prstGeom>
          <a:solidFill>
            <a:srgbClr val="19B1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EXOTIK</a:t>
            </a:r>
            <a:endParaRPr/>
          </a:p>
        </p:txBody>
      </p:sp>
      <p:sp>
        <p:nvSpPr>
          <p:cNvPr id="179" name="Google Shape;179;p36"/>
          <p:cNvSpPr/>
          <p:nvPr/>
        </p:nvSpPr>
        <p:spPr>
          <a:xfrm>
            <a:off x="6048492" y="3698929"/>
            <a:ext cx="2568757" cy="360000"/>
          </a:xfrm>
          <a:prstGeom prst="chevron">
            <a:avLst>
              <a:gd fmla="val 50000" name="adj"/>
            </a:avLst>
          </a:prstGeom>
          <a:solidFill>
            <a:srgbClr val="084F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Diagnostic</a:t>
            </a:r>
            <a:endParaRPr/>
          </a:p>
        </p:txBody>
      </p:sp>
      <p:sp>
        <p:nvSpPr>
          <p:cNvPr id="180" name="Google Shape;180;p36"/>
          <p:cNvSpPr/>
          <p:nvPr/>
        </p:nvSpPr>
        <p:spPr>
          <a:xfrm>
            <a:off x="8500775" y="3687719"/>
            <a:ext cx="2442856" cy="360000"/>
          </a:xfrm>
          <a:prstGeom prst="chevron">
            <a:avLst>
              <a:gd fmla="val 50000" name="adj"/>
            </a:avLst>
          </a:prstGeom>
          <a:solidFill>
            <a:srgbClr val="19B1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Therapeutics</a:t>
            </a:r>
            <a:endParaRPr/>
          </a:p>
        </p:txBody>
      </p:sp>
      <p:sp>
        <p:nvSpPr>
          <p:cNvPr id="181" name="Google Shape;181;p36"/>
          <p:cNvSpPr/>
          <p:nvPr/>
        </p:nvSpPr>
        <p:spPr>
          <a:xfrm>
            <a:off x="888609" y="3705452"/>
            <a:ext cx="2631854" cy="360000"/>
          </a:xfrm>
          <a:prstGeom prst="chevron">
            <a:avLst>
              <a:gd fmla="val 50000" name="adj"/>
            </a:avLst>
          </a:prstGeom>
          <a:solidFill>
            <a:srgbClr val="084F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DAD Kit</a:t>
            </a:r>
            <a:endParaRPr/>
          </a:p>
        </p:txBody>
      </p:sp>
      <p:sp>
        <p:nvSpPr>
          <p:cNvPr id="182" name="Google Shape;182;p36"/>
          <p:cNvSpPr txBox="1"/>
          <p:nvPr/>
        </p:nvSpPr>
        <p:spPr>
          <a:xfrm>
            <a:off x="3663073" y="2781579"/>
            <a:ext cx="2123993" cy="647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69875" lvl="1" marL="269875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4862"/>
              </a:buClr>
              <a:buSzPts val="1600"/>
              <a:buFont typeface="Montserrat SemiBold"/>
              <a:buChar char="❏"/>
            </a:pPr>
            <a:r>
              <a:rPr b="1" i="0" lang="en-US" sz="12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Exosome isolation and Staining kit</a:t>
            </a:r>
            <a:endParaRPr/>
          </a:p>
        </p:txBody>
      </p:sp>
      <p:sp>
        <p:nvSpPr>
          <p:cNvPr id="183" name="Google Shape;183;p36"/>
          <p:cNvSpPr txBox="1"/>
          <p:nvPr/>
        </p:nvSpPr>
        <p:spPr>
          <a:xfrm>
            <a:off x="6091599" y="2767619"/>
            <a:ext cx="2259109" cy="94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69875" lvl="1" marL="269875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4862"/>
              </a:buClr>
              <a:buSzPts val="1600"/>
              <a:buFont typeface="Montserrat SemiBold"/>
              <a:buChar char="❏"/>
            </a:pPr>
            <a:r>
              <a:rPr b="1" i="0" lang="en-US" sz="12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Tear &amp; Exosome based Eye Diseases and Prostrate Cancer</a:t>
            </a:r>
            <a:endParaRPr/>
          </a:p>
        </p:txBody>
      </p:sp>
      <p:sp>
        <p:nvSpPr>
          <p:cNvPr id="184" name="Google Shape;184;p36"/>
          <p:cNvSpPr txBox="1"/>
          <p:nvPr/>
        </p:nvSpPr>
        <p:spPr>
          <a:xfrm>
            <a:off x="8563546" y="2733622"/>
            <a:ext cx="2477113" cy="94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69875" lvl="1" marL="269875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4862"/>
              </a:buClr>
              <a:buSzPts val="1600"/>
              <a:buFont typeface="Montserrat SemiBold"/>
              <a:buChar char="❏"/>
            </a:pPr>
            <a:r>
              <a:rPr b="1" i="0" lang="en-US" sz="12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Commercial Scale Exosome Purification for Therapeutics</a:t>
            </a:r>
            <a:endParaRPr/>
          </a:p>
        </p:txBody>
      </p:sp>
      <p:sp>
        <p:nvSpPr>
          <p:cNvPr id="185" name="Google Shape;185;p36"/>
          <p:cNvSpPr txBox="1"/>
          <p:nvPr/>
        </p:nvSpPr>
        <p:spPr>
          <a:xfrm>
            <a:off x="1142539" y="2781579"/>
            <a:ext cx="2259109" cy="94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69875" lvl="1" marL="269875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4862"/>
              </a:buClr>
              <a:buSzPts val="1600"/>
              <a:buFont typeface="Montserrat SemiBold"/>
              <a:buChar char="❏"/>
            </a:pPr>
            <a:r>
              <a:rPr b="1" i="0" lang="en-US" sz="12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Research Use Cell death kit for drug screening</a:t>
            </a:r>
            <a:endParaRPr/>
          </a:p>
        </p:txBody>
      </p:sp>
      <p:sp>
        <p:nvSpPr>
          <p:cNvPr id="186" name="Google Shape;186;p36"/>
          <p:cNvSpPr txBox="1"/>
          <p:nvPr/>
        </p:nvSpPr>
        <p:spPr>
          <a:xfrm>
            <a:off x="266702" y="6388374"/>
            <a:ext cx="37680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Patent: PCT/IN2025/050062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266702" y="595746"/>
            <a:ext cx="7962898" cy="861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4F6A"/>
              </a:buClr>
              <a:buSzPts val="2800"/>
              <a:buFont typeface="Montserrat"/>
              <a:buNone/>
            </a:pPr>
            <a:r>
              <a:rPr lang="en-US"/>
              <a:t>Bio Sira</a:t>
            </a:r>
            <a:endParaRPr/>
          </a:p>
        </p:txBody>
      </p:sp>
      <p:sp>
        <p:nvSpPr>
          <p:cNvPr id="193" name="Google Shape;193;p37"/>
          <p:cNvSpPr/>
          <p:nvPr/>
        </p:nvSpPr>
        <p:spPr>
          <a:xfrm>
            <a:off x="3367587" y="2478418"/>
            <a:ext cx="2533829" cy="360000"/>
          </a:xfrm>
          <a:prstGeom prst="chevron">
            <a:avLst>
              <a:gd fmla="val 50000" name="adj"/>
            </a:avLst>
          </a:prstGeom>
          <a:solidFill>
            <a:srgbClr val="19B1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Organoids</a:t>
            </a:r>
            <a:endParaRPr/>
          </a:p>
        </p:txBody>
      </p:sp>
      <p:sp>
        <p:nvSpPr>
          <p:cNvPr id="194" name="Google Shape;194;p37"/>
          <p:cNvSpPr/>
          <p:nvPr/>
        </p:nvSpPr>
        <p:spPr>
          <a:xfrm>
            <a:off x="5766505" y="2480801"/>
            <a:ext cx="2533829" cy="360000"/>
          </a:xfrm>
          <a:prstGeom prst="chevron">
            <a:avLst>
              <a:gd fmla="val 50000" name="adj"/>
            </a:avLst>
          </a:prstGeom>
          <a:solidFill>
            <a:srgbClr val="084F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Diagnostic</a:t>
            </a:r>
            <a:endParaRPr/>
          </a:p>
        </p:txBody>
      </p:sp>
      <p:sp>
        <p:nvSpPr>
          <p:cNvPr id="195" name="Google Shape;195;p37"/>
          <p:cNvSpPr/>
          <p:nvPr/>
        </p:nvSpPr>
        <p:spPr>
          <a:xfrm>
            <a:off x="8167838" y="2484581"/>
            <a:ext cx="2442856" cy="360000"/>
          </a:xfrm>
          <a:prstGeom prst="chevron">
            <a:avLst>
              <a:gd fmla="val 50000" name="adj"/>
            </a:avLst>
          </a:prstGeom>
          <a:solidFill>
            <a:srgbClr val="19B1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Therapeutics</a:t>
            </a:r>
            <a:endParaRPr/>
          </a:p>
        </p:txBody>
      </p:sp>
      <p:sp>
        <p:nvSpPr>
          <p:cNvPr id="196" name="Google Shape;196;p37"/>
          <p:cNvSpPr/>
          <p:nvPr/>
        </p:nvSpPr>
        <p:spPr>
          <a:xfrm>
            <a:off x="788092" y="2487324"/>
            <a:ext cx="2689626" cy="360000"/>
          </a:xfrm>
          <a:prstGeom prst="chevron">
            <a:avLst>
              <a:gd fmla="val 50000" name="adj"/>
            </a:avLst>
          </a:prstGeom>
          <a:solidFill>
            <a:srgbClr val="084F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rPr>
              <a:t>Bio SIRA &amp; PEP SIRA</a:t>
            </a:r>
            <a:endParaRPr/>
          </a:p>
        </p:txBody>
      </p:sp>
      <p:sp>
        <p:nvSpPr>
          <p:cNvPr id="197" name="Google Shape;197;p37"/>
          <p:cNvSpPr txBox="1"/>
          <p:nvPr/>
        </p:nvSpPr>
        <p:spPr>
          <a:xfrm>
            <a:off x="3407850" y="1226851"/>
            <a:ext cx="2123993" cy="94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69875" lvl="1" marL="269875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4862"/>
              </a:buClr>
              <a:buSzPts val="1600"/>
              <a:buFont typeface="Montserrat SemiBold"/>
              <a:buChar char="❏"/>
            </a:pPr>
            <a:r>
              <a:rPr b="1" i="0" lang="en-US" sz="12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Organ-on-Chip disease and healthy models</a:t>
            </a:r>
            <a:endParaRPr/>
          </a:p>
        </p:txBody>
      </p:sp>
      <p:sp>
        <p:nvSpPr>
          <p:cNvPr id="198" name="Google Shape;198;p37"/>
          <p:cNvSpPr txBox="1"/>
          <p:nvPr/>
        </p:nvSpPr>
        <p:spPr>
          <a:xfrm>
            <a:off x="5714797" y="1226851"/>
            <a:ext cx="2453041" cy="647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69875" lvl="1" marL="269875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4862"/>
              </a:buClr>
              <a:buSzPts val="1600"/>
              <a:buFont typeface="Montserrat SemiBold"/>
              <a:buChar char="❏"/>
            </a:pPr>
            <a:r>
              <a:rPr b="1" i="0" lang="en-US" sz="12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Companion diagnostics Biomarker identification</a:t>
            </a:r>
            <a:endParaRPr/>
          </a:p>
        </p:txBody>
      </p:sp>
      <p:sp>
        <p:nvSpPr>
          <p:cNvPr id="199" name="Google Shape;199;p37"/>
          <p:cNvSpPr txBox="1"/>
          <p:nvPr/>
        </p:nvSpPr>
        <p:spPr>
          <a:xfrm>
            <a:off x="8398311" y="1172515"/>
            <a:ext cx="2442856" cy="1238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69875" lvl="1" marL="269875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4862"/>
              </a:buClr>
              <a:buSzPts val="1600"/>
              <a:buFont typeface="Montserrat SemiBold"/>
              <a:buChar char="❏"/>
            </a:pPr>
            <a:r>
              <a:rPr b="1" i="0" lang="en-US" sz="12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Wound Healing</a:t>
            </a:r>
            <a:endParaRPr/>
          </a:p>
          <a:p>
            <a:pPr indent="-269875" lvl="1" marL="269875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4862"/>
              </a:buClr>
              <a:buSzPts val="1600"/>
              <a:buFont typeface="Montserrat SemiBold"/>
              <a:buChar char="❏"/>
            </a:pPr>
            <a:r>
              <a:rPr b="1" i="0" lang="en-US" sz="12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Surgical Fillers</a:t>
            </a:r>
            <a:endParaRPr/>
          </a:p>
          <a:p>
            <a:pPr indent="-269875" lvl="1" marL="269875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04862"/>
              </a:buClr>
              <a:buSzPts val="1600"/>
              <a:buFont typeface="Montserrat SemiBold"/>
              <a:buChar char="❏"/>
            </a:pPr>
            <a:r>
              <a:rPr b="1" i="0" lang="en-US" sz="1200" u="none" cap="none" strike="noStrike">
                <a:solidFill>
                  <a:srgbClr val="104862"/>
                </a:solidFill>
                <a:latin typeface="Montserrat"/>
                <a:ea typeface="Montserrat"/>
                <a:cs typeface="Montserrat"/>
                <a:sym typeface="Montserrat"/>
              </a:rPr>
              <a:t>Implants for Tissue Regeneration</a:t>
            </a:r>
            <a:endParaRPr/>
          </a:p>
        </p:txBody>
      </p:sp>
      <p:sp>
        <p:nvSpPr>
          <p:cNvPr id="200" name="Google Shape;200;p37"/>
          <p:cNvSpPr/>
          <p:nvPr/>
        </p:nvSpPr>
        <p:spPr>
          <a:xfrm>
            <a:off x="266702" y="3287310"/>
            <a:ext cx="3885774" cy="297494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1" name="Google Shape;201;p37"/>
          <p:cNvSpPr/>
          <p:nvPr/>
        </p:nvSpPr>
        <p:spPr>
          <a:xfrm>
            <a:off x="4234179" y="3468355"/>
            <a:ext cx="7610693" cy="195755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418333" y="508706"/>
            <a:ext cx="103287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4F6A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rgbClr val="074F6A"/>
                </a:solidFill>
                <a:latin typeface="Montserrat"/>
                <a:ea typeface="Montserrat"/>
                <a:cs typeface="Montserrat"/>
                <a:sym typeface="Montserrat"/>
              </a:rPr>
              <a:t>PS Binding Peptides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3">
            <a:alphaModFix/>
          </a:blip>
          <a:srcRect b="0" l="0" r="0" t="9356"/>
          <a:stretch/>
        </p:blipFill>
        <p:spPr>
          <a:xfrm>
            <a:off x="515875" y="1242353"/>
            <a:ext cx="4261260" cy="511031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/>
        </p:nvSpPr>
        <p:spPr>
          <a:xfrm>
            <a:off x="4479569" y="712451"/>
            <a:ext cx="426126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Dynamic Apoptosis Detection Kit</a:t>
            </a:r>
            <a:endParaRPr b="1" i="0" sz="2000" u="sng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9" name="Google Shape;209;p38"/>
          <p:cNvSpPr txBox="1"/>
          <p:nvPr/>
        </p:nvSpPr>
        <p:spPr>
          <a:xfrm>
            <a:off x="1208810" y="6406734"/>
            <a:ext cx="37680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Patent: PCT/IN2025/050062</a:t>
            </a:r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5483519" y="4422517"/>
            <a:ext cx="6357643" cy="774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735" lvl="0" marL="3048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C07DE5"/>
              </a:buClr>
              <a:buSzPts val="3059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Single step Apoptosis Detection in Native</a:t>
            </a:r>
            <a:endParaRPr b="0" i="0" sz="2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304800" marR="0" rtl="0" algn="l">
              <a:lnSpc>
                <a:spcPct val="96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Cell Media</a:t>
            </a:r>
            <a:endParaRPr b="0" i="0" sz="2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304800" marR="0" rtl="0" algn="l">
              <a:lnSpc>
                <a:spcPct val="96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9253" y="5048659"/>
            <a:ext cx="5792105" cy="1511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site.jpg 29DS -5" id="212" name="Google Shape;21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6898" y="1527635"/>
            <a:ext cx="2858407" cy="2713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site.jpg-29DS TEST" id="213" name="Google Shape;21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8213" y="1527635"/>
            <a:ext cx="2713145" cy="271314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/>
        </p:nvSpPr>
        <p:spPr>
          <a:xfrm>
            <a:off x="5530611" y="1242353"/>
            <a:ext cx="20703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iPSC Ebs - Untreated</a:t>
            </a: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8783177" y="1219858"/>
            <a:ext cx="23581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iPSC Ebs – Drug Treated</a:t>
            </a:r>
            <a:endParaRPr/>
          </a:p>
        </p:txBody>
      </p:sp>
      <p:sp>
        <p:nvSpPr>
          <p:cNvPr id="216" name="Google Shape;216;p38"/>
          <p:cNvSpPr/>
          <p:nvPr/>
        </p:nvSpPr>
        <p:spPr>
          <a:xfrm>
            <a:off x="1608400" y="5712850"/>
            <a:ext cx="256800" cy="39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1891650" y="5512363"/>
            <a:ext cx="369600" cy="66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266702" y="595746"/>
            <a:ext cx="5466833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4F6A"/>
              </a:buClr>
              <a:buSzPts val="2800"/>
              <a:buFont typeface="Montserrat"/>
              <a:buNone/>
            </a:pPr>
            <a:r>
              <a:rPr b="1" i="0" lang="en-US" sz="2800" u="none" cap="none" strike="noStrike">
                <a:solidFill>
                  <a:srgbClr val="074F6A"/>
                </a:solidFill>
                <a:latin typeface="Montserrat"/>
                <a:ea typeface="Montserrat"/>
                <a:cs typeface="Montserrat"/>
                <a:sym typeface="Montserrat"/>
              </a:rPr>
              <a:t>TEM Images</a:t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132" y="1539089"/>
            <a:ext cx="5713868" cy="38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 rotWithShape="1">
          <a:blip r:embed="rId4">
            <a:alphaModFix/>
          </a:blip>
          <a:srcRect b="-89" l="0" r="0" t="89"/>
          <a:stretch/>
        </p:blipFill>
        <p:spPr>
          <a:xfrm>
            <a:off x="2771251" y="437300"/>
            <a:ext cx="5519751" cy="344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6175" y="437300"/>
            <a:ext cx="8705696" cy="580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2024-12-27T05:44:31Z</dcterms:created>
  <dc:creator>SRI LAKSHMI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0x010100470D6195C39B1C4A9FD5E2927DA21134</vt:lpwstr>
  </property>
</Properties>
</file>